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340" r:id="rId2"/>
    <p:sldId id="370" r:id="rId3"/>
    <p:sldId id="395" r:id="rId4"/>
    <p:sldId id="396" r:id="rId5"/>
    <p:sldId id="397" r:id="rId6"/>
    <p:sldId id="371" r:id="rId7"/>
    <p:sldId id="372" r:id="rId8"/>
    <p:sldId id="373" r:id="rId9"/>
    <p:sldId id="374" r:id="rId10"/>
    <p:sldId id="375" r:id="rId11"/>
    <p:sldId id="376" r:id="rId12"/>
    <p:sldId id="377" r:id="rId13"/>
    <p:sldId id="378" r:id="rId14"/>
    <p:sldId id="379" r:id="rId15"/>
    <p:sldId id="380" r:id="rId16"/>
    <p:sldId id="381" r:id="rId17"/>
    <p:sldId id="382" r:id="rId18"/>
    <p:sldId id="383" r:id="rId19"/>
    <p:sldId id="384" r:id="rId20"/>
    <p:sldId id="385" r:id="rId21"/>
    <p:sldId id="386" r:id="rId22"/>
    <p:sldId id="387" r:id="rId23"/>
    <p:sldId id="388" r:id="rId24"/>
    <p:sldId id="390" r:id="rId25"/>
    <p:sldId id="389" r:id="rId26"/>
    <p:sldId id="391" r:id="rId27"/>
    <p:sldId id="392" r:id="rId28"/>
    <p:sldId id="393" r:id="rId29"/>
    <p:sldId id="394" r:id="rId30"/>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95"/>
            <p14:sldId id="396"/>
            <p14:sldId id="397"/>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8818" autoAdjust="0"/>
  </p:normalViewPr>
  <p:slideViewPr>
    <p:cSldViewPr snapToGrid="0" showGuides="1">
      <p:cViewPr varScale="1">
        <p:scale>
          <a:sx n="60" d="100"/>
          <a:sy n="60" d="100"/>
        </p:scale>
        <p:origin x="346" y="38"/>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11</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23</a:t>
            </a:fld>
            <a:endParaRPr lang="de-DE" dirty="0"/>
          </a:p>
        </p:txBody>
      </p:sp>
    </p:spTree>
    <p:extLst>
      <p:ext uri="{BB962C8B-B14F-4D97-AF65-F5344CB8AC3E}">
        <p14:creationId xmlns:p14="http://schemas.microsoft.com/office/powerpoint/2010/main" val="90907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smtClean="0">
                <a:solidFill>
                  <a:schemeClr val="tx1"/>
                </a:solidFill>
                <a:effectLst/>
                <a:latin typeface="+mn-lt"/>
                <a:ea typeface="+mn-ea"/>
                <a:cs typeface="+mn-cs"/>
              </a:rPr>
              <a:t>https://wdciw01.wdf.sap.corp:7080/sap/bc/ui5_ui5/ui2/ushell/resources/~20160224095200~/sap/ui/core/Core-dbg.js</a:t>
            </a:r>
          </a:p>
          <a:p>
            <a:r>
              <a:rPr lang="en-US" dirty="0" smtClean="0"/>
              <a:t>url: /sap/</a:t>
            </a:r>
            <a:r>
              <a:rPr lang="en-US" dirty="0" err="1" smtClean="0"/>
              <a:t>bc</a:t>
            </a:r>
            <a:r>
              <a:rPr lang="en-US" dirty="0" smtClean="0"/>
              <a:t>/ui5_ui5/ui2/</a:t>
            </a:r>
            <a:r>
              <a:rPr lang="en-US" dirty="0" err="1" smtClean="0"/>
              <a:t>ushell</a:t>
            </a:r>
            <a:r>
              <a:rPr lang="en-US" dirty="0" smtClean="0"/>
              <a:t>/resources/~20160224095200~/sap/</a:t>
            </a:r>
            <a:r>
              <a:rPr lang="en-US" dirty="0" err="1" smtClean="0"/>
              <a:t>fiori</a:t>
            </a:r>
            <a:r>
              <a:rPr lang="en-US" dirty="0" smtClean="0"/>
              <a:t>/themes/</a:t>
            </a:r>
            <a:r>
              <a:rPr lang="en-US" dirty="0" err="1" smtClean="0"/>
              <a:t>sap_bluecrystal</a:t>
            </a:r>
            <a:r>
              <a:rPr lang="en-US" dirty="0" smtClean="0"/>
              <a:t>/library-RTL.css</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4021516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getRTL</a:t>
            </a:r>
            <a:r>
              <a:rPr lang="zh-CN" altLang="en-US" dirty="0" smtClean="0"/>
              <a:t>： </a:t>
            </a:r>
            <a:r>
              <a:rPr lang="en-US" altLang="zh-CN" dirty="0" smtClean="0"/>
              <a:t>ui5_ui5/ui2/</a:t>
            </a:r>
            <a:r>
              <a:rPr lang="en-US" altLang="zh-CN" dirty="0" err="1" smtClean="0"/>
              <a:t>ushell</a:t>
            </a:r>
            <a:r>
              <a:rPr lang="en-US" altLang="zh-CN" dirty="0" smtClean="0"/>
              <a:t>/resources/sap/</a:t>
            </a:r>
            <a:r>
              <a:rPr lang="en-US" altLang="zh-CN" dirty="0" err="1" smtClean="0"/>
              <a:t>ui</a:t>
            </a:r>
            <a:r>
              <a:rPr lang="en-US" altLang="zh-CN" dirty="0" smtClean="0"/>
              <a:t>/core/Configuration.js</a:t>
            </a:r>
          </a:p>
          <a:p>
            <a:endParaRPr lang="en-US" dirty="0" smtClean="0"/>
          </a:p>
          <a:p>
            <a:r>
              <a:rPr lang="en-US" dirty="0" smtClean="0"/>
              <a:t>Html class: </a:t>
            </a:r>
            <a:r>
              <a:rPr lang="en-US" sz="1400" b="0" i="0" kern="1200" dirty="0" err="1" smtClean="0">
                <a:solidFill>
                  <a:schemeClr val="tx1"/>
                </a:solidFill>
                <a:effectLst/>
                <a:latin typeface="+mn-lt"/>
                <a:ea typeface="+mn-ea"/>
                <a:cs typeface="+mn-cs"/>
              </a:rPr>
              <a:t>sapUShellFullHeight</a:t>
            </a:r>
            <a:r>
              <a:rPr lang="en-US" sz="1400" b="0" i="0" kern="1200" dirty="0" smtClean="0">
                <a:solidFill>
                  <a:schemeClr val="tx1"/>
                </a:solidFill>
                <a:effectLst/>
                <a:latin typeface="+mn-lt"/>
                <a:ea typeface="+mn-ea"/>
                <a:cs typeface="+mn-cs"/>
              </a:rPr>
              <a:t> sap-desktop </a:t>
            </a:r>
            <a:r>
              <a:rPr lang="en-US" sz="1400" b="0" i="0" kern="1200" dirty="0" err="1" smtClean="0">
                <a:solidFill>
                  <a:schemeClr val="tx1"/>
                </a:solidFill>
                <a:effectLst/>
                <a:latin typeface="+mn-lt"/>
                <a:ea typeface="+mn-ea"/>
                <a:cs typeface="+mn-cs"/>
              </a:rPr>
              <a:t>sapUiMedia</a:t>
            </a:r>
            <a:r>
              <a:rPr lang="en-US" sz="1400" b="0" i="0" kern="1200" dirty="0" smtClean="0">
                <a:solidFill>
                  <a:schemeClr val="tx1"/>
                </a:solidFill>
                <a:effectLst/>
                <a:latin typeface="+mn-lt"/>
                <a:ea typeface="+mn-ea"/>
                <a:cs typeface="+mn-cs"/>
              </a:rPr>
              <a:t>-</a:t>
            </a:r>
            <a:r>
              <a:rPr lang="en-US" sz="1400" b="0" i="0" kern="1200" dirty="0" err="1" smtClean="0">
                <a:solidFill>
                  <a:schemeClr val="tx1"/>
                </a:solidFill>
                <a:effectLst/>
                <a:latin typeface="+mn-lt"/>
                <a:ea typeface="+mn-ea"/>
                <a:cs typeface="+mn-cs"/>
              </a:rPr>
              <a:t>Std</a:t>
            </a:r>
            <a:r>
              <a:rPr lang="en-US" sz="1400" b="0" i="0" kern="1200" dirty="0" smtClean="0">
                <a:solidFill>
                  <a:schemeClr val="tx1"/>
                </a:solidFill>
                <a:effectLst/>
                <a:latin typeface="+mn-lt"/>
                <a:ea typeface="+mn-ea"/>
                <a:cs typeface="+mn-cs"/>
              </a:rPr>
              <a:t>-Desktop </a:t>
            </a:r>
            <a:r>
              <a:rPr lang="en-US" sz="1400" b="0" i="0" kern="1200" dirty="0" err="1" smtClean="0">
                <a:solidFill>
                  <a:schemeClr val="tx1"/>
                </a:solidFill>
                <a:effectLst/>
                <a:latin typeface="+mn-lt"/>
                <a:ea typeface="+mn-ea"/>
                <a:cs typeface="+mn-cs"/>
              </a:rPr>
              <a:t>sapUiTheme-sap_bluecrystal</a:t>
            </a:r>
            <a:endParaRPr lang="en-US" sz="1400" b="0" i="0" kern="1200" dirty="0" smtClean="0">
              <a:solidFill>
                <a:schemeClr val="tx1"/>
              </a:solidFill>
              <a:effectLst/>
              <a:latin typeface="+mn-lt"/>
              <a:ea typeface="+mn-ea"/>
              <a:cs typeface="+mn-cs"/>
            </a:endParaRPr>
          </a:p>
          <a:p>
            <a:r>
              <a:rPr lang="en-US" sz="1400" b="0" i="0" kern="1200" dirty="0" smtClean="0">
                <a:solidFill>
                  <a:schemeClr val="tx1"/>
                </a:solidFill>
                <a:effectLst/>
                <a:latin typeface="+mn-lt"/>
                <a:ea typeface="+mn-ea"/>
                <a:cs typeface="+mn-cs"/>
              </a:rPr>
              <a:t>Body: </a:t>
            </a:r>
            <a:r>
              <a:rPr lang="en-US" sz="1400" b="0" i="0" kern="1200" dirty="0" err="1" smtClean="0">
                <a:solidFill>
                  <a:schemeClr val="tx1"/>
                </a:solidFill>
                <a:effectLst/>
                <a:latin typeface="+mn-lt"/>
                <a:ea typeface="+mn-ea"/>
                <a:cs typeface="+mn-cs"/>
              </a:rPr>
              <a:t>sapUiBody</a:t>
            </a:r>
            <a:r>
              <a:rPr lang="en-US" sz="1400" b="0" i="0" kern="1200" dirty="0" smtClean="0">
                <a:solidFill>
                  <a:schemeClr val="tx1"/>
                </a:solidFill>
                <a:effectLst/>
                <a:latin typeface="+mn-lt"/>
                <a:ea typeface="+mn-ea"/>
                <a:cs typeface="+mn-cs"/>
              </a:rPr>
              <a:t> </a:t>
            </a:r>
            <a:r>
              <a:rPr lang="en-US" sz="1400" b="0" i="0" kern="1200" dirty="0" err="1" smtClean="0">
                <a:solidFill>
                  <a:schemeClr val="tx1"/>
                </a:solidFill>
                <a:effectLst/>
                <a:latin typeface="+mn-lt"/>
                <a:ea typeface="+mn-ea"/>
                <a:cs typeface="+mn-cs"/>
              </a:rPr>
              <a:t>sapUShellFullHeight</a:t>
            </a:r>
            <a:endParaRPr lang="en-US" sz="14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995855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5.png"/><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jam4.sapjam.com/questions/7zCQXqmve8l4RDxaY9amQ0"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2"/>
          <a:stretch>
            <a:fillRect/>
          </a:stretch>
        </p:blipFill>
        <p:spPr>
          <a:xfrm>
            <a:off x="324000" y="1528236"/>
            <a:ext cx="3303040" cy="3877482"/>
          </a:xfrm>
          <a:prstGeom prst="rect">
            <a:avLst/>
          </a:prstGeom>
        </p:spPr>
      </p:pic>
      <p:pic>
        <p:nvPicPr>
          <p:cNvPr id="6" name="Picture 5"/>
          <p:cNvPicPr>
            <a:picLocks noChangeAspect="1"/>
          </p:cNvPicPr>
          <p:nvPr/>
        </p:nvPicPr>
        <p:blipFill>
          <a:blip r:embed="rId3"/>
          <a:stretch>
            <a:fillRect/>
          </a:stretch>
        </p:blipFill>
        <p:spPr>
          <a:xfrm>
            <a:off x="3963944" y="1528236"/>
            <a:ext cx="7754813" cy="1941105"/>
          </a:xfrm>
          <a:prstGeom prst="rect">
            <a:avLst/>
          </a:prstGeom>
        </p:spPr>
      </p:pic>
      <p:pic>
        <p:nvPicPr>
          <p:cNvPr id="7" name="Picture 6"/>
          <p:cNvPicPr>
            <a:picLocks noChangeAspect="1"/>
          </p:cNvPicPr>
          <p:nvPr/>
        </p:nvPicPr>
        <p:blipFill>
          <a:blip r:embed="rId4"/>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Fiori Globalization Overview</a:t>
            </a:r>
            <a:endParaRPr lang="en-US" dirty="0"/>
          </a:p>
        </p:txBody>
      </p:sp>
      <p:sp>
        <p:nvSpPr>
          <p:cNvPr id="3" name="TextBox 2"/>
          <p:cNvSpPr txBox="1"/>
          <p:nvPr/>
        </p:nvSpPr>
        <p:spPr>
          <a:xfrm>
            <a:off x="324000" y="1297858"/>
            <a:ext cx="11545200" cy="29700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smtClean="0"/>
              <a:t>All Globalization requirement could be implemented by API provided by UI5 framework. The aim are:</a:t>
            </a:r>
            <a:endParaRPr lang="en-US" sz="2400" dirty="0" smtClean="0"/>
          </a:p>
          <a:p>
            <a:pPr marL="342900" indent="-342900" fontAlgn="base">
              <a:spcBef>
                <a:spcPts val="600"/>
              </a:spcBef>
              <a:spcAft>
                <a:spcPct val="0"/>
              </a:spcAft>
              <a:buClr>
                <a:srgbClr val="F0AB00"/>
              </a:buClr>
              <a:buSzPct val="80000"/>
              <a:buFont typeface="Arial" panose="020B0604020202020204" pitchFamily="34" charset="0"/>
              <a:buChar char="•"/>
            </a:pPr>
            <a:endParaRPr lang="en-US" sz="2400" dirty="0"/>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smtClean="0"/>
              <a:t>Ensure </a:t>
            </a:r>
            <a:r>
              <a:rPr lang="en-US" sz="2400" dirty="0"/>
              <a:t>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3"/>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118192" y="2796050"/>
            <a:ext cx="5707875" cy="1874682"/>
          </a:xfrm>
          <a:prstGeom prst="rect">
            <a:avLst/>
          </a:prstGeom>
        </p:spPr>
      </p:pic>
      <p:pic>
        <p:nvPicPr>
          <p:cNvPr id="8" name="Picture 7"/>
          <p:cNvPicPr>
            <a:picLocks noChangeAspect="1"/>
          </p:cNvPicPr>
          <p:nvPr/>
        </p:nvPicPr>
        <p:blipFill>
          <a:blip r:embed="rId5"/>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 implementation</a:t>
            </a:r>
            <a:endParaRPr lang="en-US" dirty="0"/>
          </a:p>
        </p:txBody>
      </p:sp>
      <p:pic>
        <p:nvPicPr>
          <p:cNvPr id="1026" name="Picture 2" descr="C:\Users\i042416\AppData\Local\YNote\data\cle.ee@163.com\e40706bfd40e4ca7b7a76ee14e87ab2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0" y="1291472"/>
            <a:ext cx="8610600" cy="2571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3518d035e92a4702b0a3660683970da2\clipbo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00" y="3863223"/>
            <a:ext cx="8639175"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5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Unicode compliance</a:t>
            </a:r>
          </a:p>
        </p:txBody>
      </p:sp>
      <p:sp>
        <p:nvSpPr>
          <p:cNvPr id="5" name="TextBox 4"/>
          <p:cNvSpPr txBox="1"/>
          <p:nvPr/>
        </p:nvSpPr>
        <p:spPr>
          <a:xfrm>
            <a:off x="324000" y="1384300"/>
            <a:ext cx="11545200" cy="12618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dirty="0"/>
              <a:t>The target is, that any textual data is transmitted and processed properly</a:t>
            </a:r>
            <a:r>
              <a:rPr lang="en-US" sz="2400" dirty="0" smtClean="0"/>
              <a:t>.</a:t>
            </a:r>
          </a:p>
          <a:p>
            <a:pPr fontAlgn="base">
              <a:spcBef>
                <a:spcPts val="600"/>
              </a:spcBef>
              <a:spcAft>
                <a:spcPct val="0"/>
              </a:spcAft>
              <a:buClr>
                <a:srgbClr val="F0AB00"/>
              </a:buClr>
              <a:buSzPct val="80000"/>
            </a:pPr>
            <a:r>
              <a:rPr lang="en-US" sz="2400" dirty="0" smtClean="0"/>
              <a:t>See </a:t>
            </a:r>
            <a:r>
              <a:rPr lang="en-US" sz="2400" dirty="0" smtClean="0">
                <a:hlinkClick r:id="rId2"/>
              </a:rPr>
              <a:t>one issue </a:t>
            </a:r>
            <a:r>
              <a:rPr lang="en-US" sz="2400" dirty="0" smtClean="0"/>
              <a:t>raised by our customer, ERCO:</a:t>
            </a:r>
          </a:p>
          <a:p>
            <a:pPr fontAlgn="base">
              <a:spcBef>
                <a:spcPts val="600"/>
              </a:spcBef>
              <a:spcAft>
                <a:spcPct val="0"/>
              </a:spcAft>
              <a:buClr>
                <a:srgbClr val="F0AB00"/>
              </a:buClr>
              <a:buSzPct val="80000"/>
            </a:pPr>
            <a:r>
              <a:rPr lang="en-US" sz="2400" dirty="0"/>
              <a:t> </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3"/>
          <a:stretch>
            <a:fillRect/>
          </a:stretch>
        </p:blipFill>
        <p:spPr>
          <a:xfrm>
            <a:off x="324000" y="2343764"/>
            <a:ext cx="6805250" cy="4153260"/>
          </a:xfrm>
          <a:prstGeom prst="rect">
            <a:avLst/>
          </a:prstGeom>
          <a:ln w="38100">
            <a:solidFill>
              <a:schemeClr val="accent1"/>
            </a:solidFill>
          </a:ln>
        </p:spPr>
      </p:pic>
    </p:spTree>
    <p:extLst>
      <p:ext uri="{BB962C8B-B14F-4D97-AF65-F5344CB8AC3E}">
        <p14:creationId xmlns:p14="http://schemas.microsoft.com/office/powerpoint/2010/main" val="25626370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Follow-up Scenario</a:t>
            </a:r>
            <a:endParaRPr lang="en-US" dirty="0"/>
          </a:p>
        </p:txBody>
      </p:sp>
      <p:pic>
        <p:nvPicPr>
          <p:cNvPr id="1026" name="Picture 2" descr="C:\Users\i042416\AppData\Local\YNote\data\cle.ee@163.com\aed2ac5384a34b9ca844e06c3593e968\clipbo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00" y="1284967"/>
            <a:ext cx="7210425" cy="42048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i042416\AppData\Local\YNote\data\cle.ee@163.com\abc96ea9154a45518dedc931bf1c0af9\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212" y="1850682"/>
            <a:ext cx="8248650" cy="4800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29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Numbers, Amounts, Quantities, File Size, Dates </a:t>
            </a:r>
            <a:r>
              <a:rPr lang="en-US" dirty="0" smtClean="0"/>
              <a:t>Formatting</a:t>
            </a:r>
            <a:endParaRPr lang="en-US" dirty="0"/>
          </a:p>
        </p:txBody>
      </p:sp>
    </p:spTree>
    <p:extLst>
      <p:ext uri="{BB962C8B-B14F-4D97-AF65-F5344CB8AC3E}">
        <p14:creationId xmlns:p14="http://schemas.microsoft.com/office/powerpoint/2010/main" val="5546916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2155</TotalTime>
  <Words>449</Words>
  <Application>Microsoft Office PowerPoint</Application>
  <PresentationFormat>Custom</PresentationFormat>
  <Paragraphs>72</Paragraphs>
  <Slides>29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 Unicode MS</vt:lpstr>
      <vt:lpstr>MS PGothic</vt:lpstr>
      <vt:lpstr>Arial</vt:lpstr>
      <vt:lpstr>Courier New</vt:lpstr>
      <vt:lpstr>Symbol</vt:lpstr>
      <vt:lpstr>Wingdings</vt:lpstr>
      <vt:lpstr>Wingdings</vt:lpstr>
      <vt:lpstr>SAP_2014_16x9_v1.1</vt:lpstr>
      <vt:lpstr>UI5 Globalization</vt:lpstr>
      <vt:lpstr>Fiori Globalization Overview</vt:lpstr>
      <vt:lpstr>Unicode compliance</vt:lpstr>
      <vt:lpstr>Follow-up Scenario</vt:lpstr>
      <vt:lpstr>Numbers, Amounts, Quantities, File Size, Dates Formatting</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RTL support implementation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628</cp:revision>
  <dcterms:created xsi:type="dcterms:W3CDTF">2014-06-27T10:09:28Z</dcterms:created>
  <dcterms:modified xsi:type="dcterms:W3CDTF">2016-04-11T06:07:31Z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